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0" r:id="rId3"/>
  </p:sldMasterIdLst>
  <p:notesMasterIdLst>
    <p:notesMasterId r:id="rId47"/>
  </p:notesMasterIdLst>
  <p:handoutMasterIdLst>
    <p:handoutMasterId r:id="rId48"/>
  </p:handoutMasterIdLst>
  <p:sldIdLst>
    <p:sldId id="274" r:id="rId4"/>
    <p:sldId id="473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96" r:id="rId24"/>
    <p:sldId id="517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04" r:id="rId33"/>
    <p:sldId id="512" r:id="rId34"/>
    <p:sldId id="505" r:id="rId35"/>
    <p:sldId id="513" r:id="rId36"/>
    <p:sldId id="514" r:id="rId37"/>
    <p:sldId id="506" r:id="rId38"/>
    <p:sldId id="507" r:id="rId39"/>
    <p:sldId id="508" r:id="rId40"/>
    <p:sldId id="509" r:id="rId41"/>
    <p:sldId id="518" r:id="rId42"/>
    <p:sldId id="510" r:id="rId43"/>
    <p:sldId id="519" r:id="rId44"/>
    <p:sldId id="475" r:id="rId45"/>
    <p:sldId id="420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7" autoAdjust="0"/>
    <p:restoredTop sz="94533" autoAdjust="0"/>
  </p:normalViewPr>
  <p:slideViewPr>
    <p:cSldViewPr>
      <p:cViewPr varScale="1">
        <p:scale>
          <a:sx n="91" d="100"/>
          <a:sy n="91" d="100"/>
        </p:scale>
        <p:origin x="-288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F398A5-76F1-4F89-B195-D20EAF081762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28554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E1D4CE-86AF-45DA-8A9D-2B904CCC43F3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17543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A69B2-E48D-40A4-A868-56192CA06198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4237027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9F979-6036-4AC6-9658-94B8622CB9C6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58548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DABA3-5382-48D1-94EC-1651B196C235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955680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C244D-260F-4411-A724-694B843B705A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76614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401445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E8AFCF-28C4-49D0-B044-E430F0C2F2EB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39237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B17E8-3CA4-4ECA-A466-92E529222AEA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86721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4314D-9142-443D-9050-C21ABEC42780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32227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524B3F-307C-46D2-B2A1-9A0C3BF3E426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63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026255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49E57-0798-442F-9EDF-19F617E03DDC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069900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430243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B17E8-3CA4-4ECA-A466-92E529222AEA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464451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DEC5F-A820-4C1A-AE57-56124B9DFBD3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64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626484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6CEA00-236F-49E8-9320-6F1A3663A681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64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81351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385648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178DCE-C77B-478A-9DB3-7F0D96D1E6BD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77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405368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3A83B8-2519-41A8-83DC-21AD8F4CC80D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9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192703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D92AE-254A-448F-B235-F9EFA2042F54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591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81079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110201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F0BA62-3ACE-41F1-A92A-05FBE87679B7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330739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2770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0994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E1E64-20FC-4D06-B2D9-D0477C9C9B6E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78619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1D6CF6-A71C-4D1E-8FAD-621F3D856F7D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042945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5882A2-37B3-4CA8-9793-FBC405D86674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62049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63BD6D-9D7D-45EA-A389-0928B22EF8A7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61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53643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229CA6-5BB0-4430-A3FD-9E6B29777C56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3254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424DA-7BA2-45FF-BE9A-1DFDEE8CAB8C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90355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25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996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6360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1866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4036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4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6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31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45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7.png"/><Relationship Id="rId2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1080338"/>
            <a:ext cx="7915995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34435"/>
            <a:ext cx="7924800" cy="1297859"/>
          </a:xfrm>
        </p:spPr>
        <p:txBody>
          <a:bodyPr>
            <a:normAutofit/>
          </a:bodyPr>
          <a:lstStyle/>
          <a:p>
            <a:r>
              <a:rPr lang="en-US" sz="3600" dirty="0"/>
              <a:t>Handling Errors </a:t>
            </a:r>
            <a:r>
              <a:rPr lang="en-US" sz="3600" dirty="0" smtClean="0"/>
              <a:t>During</a:t>
            </a:r>
            <a:br>
              <a:rPr lang="en-US" sz="3600" dirty="0" smtClean="0"/>
            </a:br>
            <a:r>
              <a:rPr lang="en-US" sz="3600" dirty="0" smtClean="0"/>
              <a:t>the </a:t>
            </a:r>
            <a:r>
              <a:rPr lang="en-US" sz="3600" dirty="0"/>
              <a:t>Program Execution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6147" name="Picture 3" descr="C:\Documents\Courses\OOP\OOP Images\exceptional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761509"/>
            <a:ext cx="3526400" cy="2639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9412" y="3733800"/>
            <a:ext cx="2152473" cy="2362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5894427" y="3801407"/>
            <a:ext cx="107433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  <a:endParaRPr lang="en-US" sz="36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Exception Properties – Example</a:t>
            </a:r>
            <a:endParaRPr lang="bg-BG" sz="3800" dirty="0"/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719480" y="1074777"/>
            <a:ext cx="10749866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Exceptions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 static void CauseFormatException()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"an invalid number";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CauseFormatException();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Console.Error.WriteLine("Exception: {0}\n{1}",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fe.Message, fe.StackTrace);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9416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gives a brief description of the problem</a:t>
            </a:r>
            <a:endParaRPr lang="bg-BG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is extremely useful when identifying the reason that caused the </a:t>
            </a:r>
            <a:r>
              <a:rPr lang="en-US" sz="3200" dirty="0" smtClean="0"/>
              <a:t>exception</a:t>
            </a:r>
            <a:endParaRPr lang="en-US" sz="3200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760412" y="3295233"/>
            <a:ext cx="10563647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 caught: Input string was not in a correct format.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System.Number.ParseInt32(String s, NumberStyles style, NumberFormatInfo info)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System.Int32.Parse(String 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ExceptionsTest.CauseFormatException() in c:\consoleapplication1\exceptionstest.cs:line 8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ExceptionsTest.Main(String[] args) in c:\consoleapplication1\exceptionstest.cs:line 15</a:t>
            </a:r>
          </a:p>
        </p:txBody>
      </p:sp>
    </p:spTree>
    <p:extLst>
      <p:ext uri="{BB962C8B-B14F-4D97-AF65-F5344CB8AC3E}">
        <p14:creationId xmlns="" xmlns:p14="http://schemas.microsoft.com/office/powerpoint/2010/main" val="2795270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static.flickr.com/2473/3884326164_19b7f149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2" y="1295400"/>
            <a:ext cx="5792480" cy="2911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2925809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060448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Hierarchy of</a:t>
            </a:r>
            <a:r>
              <a:rPr lang="bg-BG" dirty="0" smtClean="0"/>
              <a:t> </a:t>
            </a:r>
            <a:r>
              <a:rPr lang="en-US" dirty="0" smtClean="0"/>
              <a:t>Exceptions</a:t>
            </a:r>
            <a:endParaRPr lang="bg-BG" dirty="0"/>
          </a:p>
        </p:txBody>
      </p:sp>
      <p:pic>
        <p:nvPicPr>
          <p:cNvPr id="44034" name="Picture 2" descr="http://www.kudermann.de/diplom/LIB/ILL/other/hierarch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6617" t="-7651" r="-7762" b="-5257"/>
          <a:stretch>
            <a:fillRect/>
          </a:stretch>
        </p:blipFill>
        <p:spPr bwMode="auto">
          <a:xfrm>
            <a:off x="3826725" y="1555248"/>
            <a:ext cx="4109812" cy="2963426"/>
          </a:xfrm>
          <a:prstGeom prst="roundRect">
            <a:avLst>
              <a:gd name="adj" fmla="val 8684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="" xmlns:p14="http://schemas.microsoft.com/office/powerpoint/2010/main" val="4130733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in .NET Framework are organized in a hierarchy</a:t>
            </a:r>
            <a:endParaRPr lang="en-US" dirty="0"/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</a:t>
            </a:r>
            <a:r>
              <a:rPr lang="en-US" dirty="0" smtClean="0"/>
              <a:t>Hierarchy in .NET</a:t>
            </a:r>
            <a:endParaRPr lang="bg-BG" dirty="0"/>
          </a:p>
        </p:txBody>
      </p:sp>
      <p:pic>
        <p:nvPicPr>
          <p:cNvPr id="549892" name="Picture 4" descr="Exceptions-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039" t="-4600" r="-1981" b="-4447"/>
          <a:stretch>
            <a:fillRect/>
          </a:stretch>
        </p:blipFill>
        <p:spPr bwMode="auto">
          <a:xfrm>
            <a:off x="760412" y="2057400"/>
            <a:ext cx="10641210" cy="4343400"/>
          </a:xfrm>
          <a:prstGeom prst="roundRect">
            <a:avLst>
              <a:gd name="adj" fmla="val 4241"/>
            </a:avLst>
          </a:prstGeom>
          <a:solidFill>
            <a:schemeClr val="accent5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46413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51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.NET exceptions inherit from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The </a:t>
            </a:r>
            <a:r>
              <a:rPr lang="en-US" sz="3200" dirty="0"/>
              <a:t>system exceptions </a:t>
            </a:r>
            <a:r>
              <a:rPr lang="en-US" sz="3200" dirty="0" smtClean="0"/>
              <a:t>inherit from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System.SystemException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System.ArgumentException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System.FormatException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System.NullReferenceException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</a:p>
          <a:p>
            <a:pPr lvl="1">
              <a:lnSpc>
                <a:spcPct val="11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System.StackOverflowException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User-defined exceptions should </a:t>
            </a:r>
            <a:r>
              <a:rPr lang="en-US" sz="3200" dirty="0"/>
              <a:t>inherit </a:t>
            </a:r>
            <a:r>
              <a:rPr lang="en-US" sz="3200" dirty="0" smtClean="0"/>
              <a:t>from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endParaRPr lang="bg-BG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Exceptions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2136570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53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3200" dirty="0"/>
              <a:t>When </a:t>
            </a:r>
            <a:r>
              <a:rPr lang="en-US" sz="3200" dirty="0" smtClean="0"/>
              <a:t>catching an </a:t>
            </a:r>
            <a:r>
              <a:rPr lang="en-US" sz="3200" dirty="0"/>
              <a:t>exception of a particular class, </a:t>
            </a:r>
            <a:r>
              <a:rPr lang="en-US" sz="3200" dirty="0" smtClean="0"/>
              <a:t>all </a:t>
            </a:r>
            <a:r>
              <a:rPr lang="en-US" sz="3200" dirty="0"/>
              <a:t>its inheritors </a:t>
            </a:r>
            <a:r>
              <a:rPr lang="en-US" sz="3200" dirty="0" smtClean="0"/>
              <a:t>(child </a:t>
            </a:r>
            <a:r>
              <a:rPr lang="en-US" sz="3200" dirty="0"/>
              <a:t>exceptions) </a:t>
            </a:r>
            <a:r>
              <a:rPr lang="en-US" sz="3200" dirty="0" smtClean="0"/>
              <a:t>are caught too, e.g.</a:t>
            </a:r>
            <a:endParaRPr lang="en-US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Handles</a:t>
            </a:r>
            <a:r>
              <a:rPr lang="bg-BG" sz="3000" dirty="0" smtClean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ArithmeticException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dirty="0" smtClean="0"/>
              <a:t>its descendants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DivideByZeroException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OverflowException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684212" y="2381250"/>
            <a:ext cx="104394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cause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(System.ArithmeticException)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arithmetic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7890" name="Picture 2" descr="http://butterflywebsite.com/clipart/butterfly_net_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13" y="1981200"/>
            <a:ext cx="1744391" cy="131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2213689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 smtClean="0"/>
              <a:t>Mistake!</a:t>
            </a:r>
            <a:endParaRPr lang="bg-BG" dirty="0"/>
          </a:p>
        </p:txBody>
      </p:sp>
      <p:sp>
        <p:nvSpPr>
          <p:cNvPr id="556035" name="Rectangle 3"/>
          <p:cNvSpPr>
            <a:spLocks noChangeArrowheads="1"/>
          </p:cNvSpPr>
          <p:nvPr/>
        </p:nvSpPr>
        <p:spPr bwMode="auto">
          <a:xfrm>
            <a:off x="608012" y="950178"/>
            <a:ext cx="10874717" cy="57554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Int32.Parse(str);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Cannot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 the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integer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is too big to fit in Int32!");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5078677" y="2012196"/>
            <a:ext cx="4062942" cy="527804"/>
          </a:xfrm>
          <a:prstGeom prst="wedgeRoundRectCallout">
            <a:avLst>
              <a:gd name="adj1" fmla="val -80795"/>
              <a:gd name="adj2" fmla="val 15300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should be last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365275" y="3739396"/>
            <a:ext cx="4062942" cy="527804"/>
          </a:xfrm>
          <a:prstGeom prst="wedgeRoundRectCallout">
            <a:avLst>
              <a:gd name="adj1" fmla="val -67371"/>
              <a:gd name="adj2" fmla="val -5571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Unreachable code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54640" y="4940300"/>
            <a:ext cx="4062942" cy="527804"/>
          </a:xfrm>
          <a:prstGeom prst="wedgeRoundRectCallout">
            <a:avLst>
              <a:gd name="adj1" fmla="val -67382"/>
              <a:gd name="adj2" fmla="val -668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Unreachable code</a:t>
            </a:r>
          </a:p>
        </p:txBody>
      </p:sp>
    </p:spTree>
    <p:extLst>
      <p:ext uri="{BB962C8B-B14F-4D97-AF65-F5344CB8AC3E}">
        <p14:creationId xmlns="" xmlns:p14="http://schemas.microsoft.com/office/powerpoint/2010/main" val="921020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All exceptions thrown by .NET managed code inherit 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class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Unmanaged code can throw other exceptions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For handling all exceptions </a:t>
            </a:r>
            <a:r>
              <a:rPr lang="en-US" sz="3200" dirty="0" smtClean="0"/>
              <a:t>(even unmanaged) use </a:t>
            </a:r>
            <a:r>
              <a:rPr lang="en-US" sz="3200" dirty="0"/>
              <a:t>the construction:</a:t>
            </a:r>
            <a:endParaRPr lang="bg-BG" sz="3200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All Exceptions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4212" y="3600033"/>
            <a:ext cx="107442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any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3794" name="Picture 2" descr="http://www.agentcats.com/img/catchball1pic2.jpg"/>
          <p:cNvPicPr>
            <a:picLocks noChangeAspect="1" noChangeArrowheads="1"/>
          </p:cNvPicPr>
          <p:nvPr/>
        </p:nvPicPr>
        <p:blipFill>
          <a:blip r:embed="rId3" cstate="screen">
            <a:lum bright="10000" contras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856232"/>
            <a:ext cx="1929897" cy="1695622"/>
          </a:xfrm>
          <a:prstGeom prst="roundRect">
            <a:avLst>
              <a:gd name="adj" fmla="val 13197"/>
            </a:avLst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100033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57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pic>
        <p:nvPicPr>
          <p:cNvPr id="3074" name="Picture 2" descr="C:\Documents\Courses\OOP\OOP Images\VOTWo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820863"/>
            <a:ext cx="3333750" cy="2952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15759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What are Exceptions?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Handling Exceptions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Types of Exceptions and </a:t>
            </a:r>
            <a:r>
              <a:rPr lang="en-US" dirty="0" smtClean="0"/>
              <a:t>their </a:t>
            </a:r>
            <a:r>
              <a:rPr lang="en-US" dirty="0"/>
              <a:t>Hierarchy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Raising </a:t>
            </a:r>
            <a:r>
              <a:rPr lang="ru-RU" dirty="0"/>
              <a:t>(</a:t>
            </a:r>
            <a:r>
              <a:rPr lang="en-US" dirty="0"/>
              <a:t>Throwing</a:t>
            </a:r>
            <a:r>
              <a:rPr lang="ru-RU" dirty="0"/>
              <a:t>)</a:t>
            </a:r>
            <a:r>
              <a:rPr lang="en-US" dirty="0"/>
              <a:t> Exceptions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Best </a:t>
            </a:r>
            <a:r>
              <a:rPr lang="en-US" dirty="0" smtClean="0"/>
              <a:t>Practices</a:t>
            </a:r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Creating Custom Exceptions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8012" y="15240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400" dirty="0" smtClean="0"/>
              <a:t>Exceptions are thrown (raised) by the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throw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 smtClean="0"/>
              <a:t>keyword 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Used to notify the calling code in case of error or unusual situation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When an exception is thrown: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program </a:t>
            </a:r>
            <a:r>
              <a:rPr lang="en-US" dirty="0" smtClean="0"/>
              <a:t>execution stops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exception travels </a:t>
            </a:r>
            <a:r>
              <a:rPr lang="en-US" dirty="0"/>
              <a:t>over the </a:t>
            </a:r>
            <a:r>
              <a:rPr lang="en-US" dirty="0" smtClean="0"/>
              <a:t>stack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a matching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is reached </a:t>
            </a:r>
            <a:r>
              <a:rPr lang="en-US" dirty="0" smtClean="0"/>
              <a:t>to handle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Unhandled exceptions display an error message</a:t>
            </a:r>
            <a:endParaRPr lang="en-US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Exceptions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2715684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Curved Connector 111"/>
          <p:cNvCxnSpPr>
            <a:stCxn id="83" idx="0"/>
            <a:endCxn id="104" idx="0"/>
          </p:cNvCxnSpPr>
          <p:nvPr/>
        </p:nvCxnSpPr>
        <p:spPr>
          <a:xfrm rot="16200000" flipH="1">
            <a:off x="4833569" y="-830579"/>
            <a:ext cx="2530" cy="5307218"/>
          </a:xfrm>
          <a:prstGeom prst="curvedConnector3">
            <a:avLst>
              <a:gd name="adj1" fmla="val -1844763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65" name="AutoShape 44"/>
          <p:cNvCxnSpPr>
            <a:cxnSpLocks noChangeShapeType="1"/>
          </p:cNvCxnSpPr>
          <p:nvPr/>
        </p:nvCxnSpPr>
        <p:spPr bwMode="auto">
          <a:xfrm flipH="1" flipV="1">
            <a:off x="3144839" y="375671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74" name="AutoShape 44"/>
          <p:cNvCxnSpPr>
            <a:cxnSpLocks noChangeShapeType="1"/>
          </p:cNvCxnSpPr>
          <p:nvPr/>
        </p:nvCxnSpPr>
        <p:spPr bwMode="auto">
          <a:xfrm flipH="1" flipV="1">
            <a:off x="3144839" y="290898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82" name="AutoShape 44"/>
          <p:cNvCxnSpPr>
            <a:cxnSpLocks noChangeShapeType="1"/>
          </p:cNvCxnSpPr>
          <p:nvPr/>
        </p:nvCxnSpPr>
        <p:spPr bwMode="auto">
          <a:xfrm flipH="1" flipV="1">
            <a:off x="3144839" y="206379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Exceptions Work?</a:t>
            </a:r>
            <a:endParaRPr lang="en-US" dirty="0"/>
          </a:p>
        </p:txBody>
      </p:sp>
      <p:sp>
        <p:nvSpPr>
          <p:cNvPr id="3110" name="Rectangle 38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1217612" y="425064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1217612" y="343848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1217612" y="262886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217612" y="1821765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782344" y="393631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82344" y="3100258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82345" y="224086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21104" y="221229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AutoShape 44"/>
          <p:cNvCxnSpPr>
            <a:cxnSpLocks noChangeShapeType="1"/>
          </p:cNvCxnSpPr>
          <p:nvPr/>
        </p:nvCxnSpPr>
        <p:spPr bwMode="auto">
          <a:xfrm flipH="1" flipV="1">
            <a:off x="8452056" y="375924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99" name="AutoShape 44"/>
          <p:cNvCxnSpPr>
            <a:cxnSpLocks noChangeShapeType="1"/>
          </p:cNvCxnSpPr>
          <p:nvPr/>
        </p:nvCxnSpPr>
        <p:spPr bwMode="auto">
          <a:xfrm flipH="1" flipV="1">
            <a:off x="8452056" y="291151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100" name="AutoShape 44"/>
          <p:cNvCxnSpPr>
            <a:cxnSpLocks noChangeShapeType="1"/>
          </p:cNvCxnSpPr>
          <p:nvPr/>
        </p:nvCxnSpPr>
        <p:spPr bwMode="auto">
          <a:xfrm flipH="1" flipV="1">
            <a:off x="8452056" y="206632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01" name="Rounded Rectangle 100"/>
          <p:cNvSpPr/>
          <p:nvPr/>
        </p:nvSpPr>
        <p:spPr>
          <a:xfrm>
            <a:off x="6524830" y="425317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6524830" y="344101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6524830" y="263139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6524830" y="182429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089563" y="39388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89563" y="3102788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089562" y="22243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228321" y="221482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9" name="AutoShape 44"/>
          <p:cNvCxnSpPr>
            <a:cxnSpLocks noChangeShapeType="1"/>
            <a:stCxn id="116" idx="0"/>
            <a:endCxn id="101" idx="2"/>
          </p:cNvCxnSpPr>
          <p:nvPr/>
        </p:nvCxnSpPr>
        <p:spPr bwMode="auto">
          <a:xfrm flipV="1">
            <a:off x="5812172" y="4736416"/>
            <a:ext cx="1676271" cy="51555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15" name="TextBox 114"/>
          <p:cNvSpPr txBox="1"/>
          <p:nvPr/>
        </p:nvSpPr>
        <p:spPr>
          <a:xfrm>
            <a:off x="3325059" y="971550"/>
            <a:ext cx="229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Throw an exception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Cloud 115"/>
          <p:cNvSpPr/>
          <p:nvPr/>
        </p:nvSpPr>
        <p:spPr>
          <a:xfrm>
            <a:off x="4086860" y="4743450"/>
            <a:ext cx="1726750" cy="1017032"/>
          </a:xfrm>
          <a:prstGeom prst="cloud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.NET CLR</a:t>
            </a:r>
          </a:p>
        </p:txBody>
      </p:sp>
      <p:cxnSp>
        <p:nvCxnSpPr>
          <p:cNvPr id="118" name="Curved Connector 117"/>
          <p:cNvCxnSpPr>
            <a:stCxn id="116" idx="2"/>
            <a:endCxn id="72" idx="2"/>
          </p:cNvCxnSpPr>
          <p:nvPr/>
        </p:nvCxnSpPr>
        <p:spPr>
          <a:xfrm rot="10800000">
            <a:off x="2181226" y="4733887"/>
            <a:ext cx="1910990" cy="51808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20" name="TextBox 119"/>
          <p:cNvSpPr txBox="1"/>
          <p:nvPr/>
        </p:nvSpPr>
        <p:spPr>
          <a:xfrm rot="809375">
            <a:off x="2224780" y="5149555"/>
            <a:ext cx="152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Execute the</a:t>
            </a:r>
          </a:p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Box 123"/>
          <p:cNvSpPr txBox="1"/>
          <p:nvPr/>
        </p:nvSpPr>
        <p:spPr>
          <a:xfrm rot="20288132">
            <a:off x="6319049" y="50669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TextBox 146"/>
          <p:cNvSpPr txBox="1"/>
          <p:nvPr/>
        </p:nvSpPr>
        <p:spPr>
          <a:xfrm rot="369246">
            <a:off x="5061113" y="6000659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Display error message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6" name="AutoShape 44"/>
          <p:cNvCxnSpPr>
            <a:cxnSpLocks noChangeShapeType="1"/>
            <a:endCxn id="116" idx="1"/>
          </p:cNvCxnSpPr>
          <p:nvPr/>
        </p:nvCxnSpPr>
        <p:spPr bwMode="auto">
          <a:xfrm rot="10800000">
            <a:off x="4950235" y="5759401"/>
            <a:ext cx="3402714" cy="33660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pic>
        <p:nvPicPr>
          <p:cNvPr id="3121" name="Picture 49" descr="C:\Trash\CLR-exception-dialo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48" y="5704561"/>
            <a:ext cx="3009321" cy="810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4072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tabLst>
                <a:tab pos="7264400" algn="l"/>
              </a:tabLst>
            </a:pPr>
            <a:r>
              <a:rPr lang="en-US" dirty="0" smtClean="0"/>
              <a:t>Call Stack Example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images.clipartpanda.com/books-20clip-20art-jixpyXdi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029" y="1524000"/>
            <a:ext cx="4414837" cy="29010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799808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00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Throwing</a:t>
            </a:r>
            <a:r>
              <a:rPr lang="en-US" sz="3000" dirty="0"/>
              <a:t> an </a:t>
            </a:r>
            <a:r>
              <a:rPr lang="en-US" sz="3000" dirty="0" smtClean="0"/>
              <a:t>exception with an error message:</a:t>
            </a:r>
            <a:endParaRPr lang="en-US" sz="3000" dirty="0"/>
          </a:p>
          <a:p>
            <a:pPr>
              <a:spcBef>
                <a:spcPct val="30000"/>
              </a:spcBef>
            </a:pPr>
            <a:endParaRPr lang="bg-BG" sz="3000" dirty="0"/>
          </a:p>
          <a:p>
            <a:pPr>
              <a:spcBef>
                <a:spcPct val="0"/>
              </a:spcBef>
            </a:pPr>
            <a:r>
              <a:rPr lang="en-US" sz="3000" dirty="0" smtClean="0"/>
              <a:t>Exceptions can accept message and cause:</a:t>
            </a:r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5000" dirty="0" smtClean="0"/>
          </a:p>
          <a:p>
            <a:r>
              <a:rPr lang="en-US" sz="3000" dirty="0" smtClean="0"/>
              <a:t>Note</a:t>
            </a:r>
            <a:r>
              <a:rPr lang="bg-BG" sz="3000" dirty="0" smtClean="0"/>
              <a:t>:</a:t>
            </a:r>
            <a:r>
              <a:rPr lang="en-US" sz="3000" dirty="0" smtClean="0"/>
              <a:t> if </a:t>
            </a:r>
            <a:r>
              <a:rPr lang="en-US" sz="3000" dirty="0"/>
              <a:t>the original exception is not </a:t>
            </a:r>
            <a:r>
              <a:rPr lang="en-US" sz="3000" dirty="0" smtClean="0"/>
              <a:t>passed, the initial cause of the exception is lost</a:t>
            </a:r>
            <a:endParaRPr lang="bg-BG" sz="3000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throw</a:t>
            </a:r>
            <a:r>
              <a:rPr lang="en-US" dirty="0" smtClean="0"/>
              <a:t> Keyword</a:t>
            </a:r>
            <a:endParaRPr lang="bg-BG" dirty="0"/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auto">
          <a:xfrm>
            <a:off x="903581" y="1809690"/>
            <a:ext cx="1026950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ArgumentException("Invalid amount!");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3581" y="2971800"/>
            <a:ext cx="1026950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…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(SqlException sqlEx)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new InvalidOperationException("Cannot save invoice.", sqlEx);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7642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Caught exceptions can be re-thrown again: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Re-Throwing Exceptions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1238" y="1785878"/>
            <a:ext cx="10464773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Int32.Parse(str);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Console.WriteLine("Parse failed!");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fe; // Re-throw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1819" y="5106650"/>
            <a:ext cx="1046477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throw; // Re-throws the last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2228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Throwing Exceptions – Example</a:t>
            </a:r>
            <a:endParaRPr lang="bg-BG" sz="3800" dirty="0"/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937441" y="1143000"/>
            <a:ext cx="10337222" cy="5367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double Sqrt(double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&lt; 0)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 new System.ArgumentOutOfRangeException(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"value",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"Sqrt for negative numbers is undefined!");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Math.Sqrt(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Sqrt(-1);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(ArgumentOutOfRangeException ex)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Console.Error.WriteLine("Error: " + ex.Message);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9610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theunionleader.com/uploads/media-items/2008/may/512th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02" y="1905000"/>
            <a:ext cx="1498210" cy="2238375"/>
          </a:xfrm>
          <a:prstGeom prst="roundRect">
            <a:avLst>
              <a:gd name="adj" fmla="val 11872"/>
            </a:avLst>
          </a:prstGeom>
          <a:noFill/>
        </p:spPr>
      </p:pic>
      <p:pic>
        <p:nvPicPr>
          <p:cNvPr id="5124" name="Picture 4" descr="http://newsimg.bbc.co.uk/media/images/40716000/jpg/_40716330_overarm_throw203_ge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202" y="2548927"/>
            <a:ext cx="2577429" cy="1447800"/>
          </a:xfrm>
          <a:prstGeom prst="roundRect">
            <a:avLst>
              <a:gd name="adj" fmla="val 8338"/>
            </a:avLst>
          </a:prstGeom>
          <a:noFill/>
        </p:spPr>
      </p:pic>
      <p:pic>
        <p:nvPicPr>
          <p:cNvPr id="5126" name="Picture 6" descr="http://www.tribuneindia.com/2005/20050709/sp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02" y="1905000"/>
            <a:ext cx="2640912" cy="2371725"/>
          </a:xfrm>
          <a:prstGeom prst="roundRect">
            <a:avLst>
              <a:gd name="adj" fmla="val 6015"/>
            </a:avLst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58738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When an invalid parameter value is passed to a method: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ArgumentNullException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ArgumentOutOfRangeException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requested operation is not supported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NotSupportedException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a method is still not implemented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NotImplementedException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If no suitable standard exception class is available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Create own exception class (inherit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Exception</a:t>
            </a:r>
            <a:r>
              <a:rPr lang="en-US" sz="3000" dirty="0" smtClean="0"/>
              <a:t>)</a:t>
            </a: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the Exception </a:t>
            </a:r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500206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3140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  <a:tabLst>
                <a:tab pos="7264400" algn="l"/>
              </a:tabLst>
            </a:pPr>
            <a:r>
              <a:rPr lang="en-US" dirty="0" smtClean="0"/>
              <a:t>Using Try-Finally Blocks</a:t>
            </a:r>
            <a:endParaRPr lang="bg-BG" dirty="0"/>
          </a:p>
        </p:txBody>
      </p:sp>
      <p:pic>
        <p:nvPicPr>
          <p:cNvPr id="21506" name="Picture 2" descr="http://p2pexeem.net/fanimages/finish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29" y="1600200"/>
            <a:ext cx="3961368" cy="3207253"/>
          </a:xfrm>
          <a:prstGeom prst="roundRect">
            <a:avLst>
              <a:gd name="adj" fmla="val 7876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="" xmlns:p14="http://schemas.microsoft.com/office/powerpoint/2010/main" val="1757755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statement: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buFontTx/>
              <a:buNone/>
            </a:pPr>
            <a:endParaRPr lang="en-US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dirty="0" smtClean="0"/>
              <a:t>Ensures execution </a:t>
            </a:r>
            <a:r>
              <a:rPr lang="en-US" dirty="0"/>
              <a:t>of </a:t>
            </a:r>
            <a:r>
              <a:rPr lang="en-US" dirty="0" smtClean="0"/>
              <a:t>given </a:t>
            </a:r>
            <a:r>
              <a:rPr lang="en-US" dirty="0"/>
              <a:t>block </a:t>
            </a:r>
            <a:r>
              <a:rPr lang="en-US" dirty="0" smtClean="0"/>
              <a:t>in all cases</a:t>
            </a:r>
          </a:p>
          <a:p>
            <a:pPr lvl="1"/>
            <a:r>
              <a:rPr lang="en-US" dirty="0" smtClean="0"/>
              <a:t>When exception is raised or not in </a:t>
            </a: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</a:t>
            </a:r>
            <a:r>
              <a:rPr lang="en-US" dirty="0"/>
              <a:t> </a:t>
            </a:r>
            <a:r>
              <a:rPr lang="en-US" dirty="0" smtClean="0"/>
              <a:t>block</a:t>
            </a:r>
            <a:endParaRPr lang="en-US" dirty="0"/>
          </a:p>
          <a:p>
            <a:r>
              <a:rPr lang="en-US" dirty="0"/>
              <a:t>Used for execution of cleaning-up code</a:t>
            </a:r>
            <a:r>
              <a:rPr lang="en-US" dirty="0" smtClean="0"/>
              <a:t>, e.g</a:t>
            </a:r>
            <a:r>
              <a:rPr lang="en-US" dirty="0"/>
              <a:t>. releasing resources</a:t>
            </a:r>
            <a:endParaRPr lang="bg-BG" dirty="0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bg-BG" dirty="0"/>
          </a:p>
        </p:txBody>
      </p:sp>
      <p:sp>
        <p:nvSpPr>
          <p:cNvPr id="644100" name="Rectangle 4"/>
          <p:cNvSpPr>
            <a:spLocks noChangeArrowheads="1"/>
          </p:cNvSpPr>
          <p:nvPr/>
        </p:nvSpPr>
        <p:spPr bwMode="auto">
          <a:xfrm>
            <a:off x="760412" y="1813477"/>
            <a:ext cx="9765872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cause an exception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This block will always execute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6373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Exceptions?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of Exceptions in OOP</a:t>
            </a:r>
          </a:p>
        </p:txBody>
      </p:sp>
      <p:pic>
        <p:nvPicPr>
          <p:cNvPr id="62466" name="Picture 2" descr="http://www.contentimages.de/content/GlobalPictureGallery/35/1895600935_118719574707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676400"/>
            <a:ext cx="5484971" cy="2895600"/>
          </a:xfrm>
          <a:prstGeom prst="roundRect">
            <a:avLst>
              <a:gd name="adj" fmla="val 5794"/>
            </a:avLst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27927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46147" name="Rectangle 3"/>
          <p:cNvSpPr>
            <a:spLocks noChangeArrowheads="1"/>
          </p:cNvSpPr>
          <p:nvPr/>
        </p:nvSpPr>
        <p:spPr bwMode="auto">
          <a:xfrm>
            <a:off x="507868" y="990600"/>
            <a:ext cx="11173090" cy="5786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TestTryFinally()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Console.WriteLine("Code executed before try-finally.");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str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Console.WriteLine("Parsing was successful.");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return; // Exit from the current method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Console.WriteLine("Parsing failed!");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finally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Console.WriteLine("This cleanup code is always executed.");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Console.WriteLine("This code is after the try-finally block.");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8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8941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programming we often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"Dispose" pattern</a:t>
            </a:r>
          </a:p>
          <a:p>
            <a:pPr lvl="1"/>
            <a:r>
              <a:rPr lang="en-US" sz="3000" dirty="0" smtClean="0"/>
              <a:t>It ensures that resources are always closed properly</a:t>
            </a:r>
          </a:p>
          <a:p>
            <a:endParaRPr lang="en-US" sz="3400" dirty="0"/>
          </a:p>
          <a:p>
            <a:endParaRPr lang="en-US" dirty="0" smtClean="0"/>
          </a:p>
          <a:p>
            <a:endParaRPr lang="en-US" sz="3400" dirty="0"/>
          </a:p>
          <a:p>
            <a:r>
              <a:rPr lang="en-US" sz="3200" dirty="0" smtClean="0"/>
              <a:t>The same can be achieved by the 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3200" dirty="0" smtClean="0"/>
              <a:t>" keyword in C#: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"using"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5153561"/>
            <a:ext cx="1066799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(&lt;resource&gt;)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resource.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 will be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disposed (closed)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 the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2404408"/>
            <a:ext cx="10667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 resource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AllocateResource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Use the resource here 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(resource != null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resource.Dispose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7039892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67078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Try-Finally</a:t>
            </a:r>
            <a:endParaRPr lang="bg-BG" dirty="0"/>
          </a:p>
        </p:txBody>
      </p:sp>
      <p:pic>
        <p:nvPicPr>
          <p:cNvPr id="79874" name="Picture 2" descr="http://cherishthepossibilities.com/images/ManFinishLine.jpg"/>
          <p:cNvPicPr>
            <a:picLocks noChangeAspect="1" noChangeArrowheads="1"/>
          </p:cNvPicPr>
          <p:nvPr/>
        </p:nvPicPr>
        <p:blipFill>
          <a:blip r:embed="rId3" cstate="screen">
            <a:lum contras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39" y="1868797"/>
            <a:ext cx="2234618" cy="2487117"/>
          </a:xfrm>
          <a:prstGeom prst="roundRect">
            <a:avLst>
              <a:gd name="adj" fmla="val 7651"/>
            </a:avLst>
          </a:prstGeom>
          <a:noFill/>
        </p:spPr>
      </p:pic>
      <p:pic>
        <p:nvPicPr>
          <p:cNvPr id="2050" name="Picture 2" descr="checkered, finish, flag, goal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212" y="2286000"/>
            <a:ext cx="2485707" cy="21822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emistry, laboratory, science, test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" y="2286000"/>
            <a:ext cx="2844059" cy="2133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idx="1"/>
          </p:nvPr>
        </p:nvSpPr>
        <p:spPr>
          <a:xfrm>
            <a:off x="1465406" y="5542362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6856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and display a text file line by </a:t>
            </a:r>
            <a:r>
              <a:rPr lang="en-US" dirty="0" smtClean="0"/>
              <a:t>line:</a:t>
            </a:r>
            <a:endParaRPr lang="bg-BG" dirty="0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 </a:t>
            </a:r>
            <a:r>
              <a:rPr lang="en-US" dirty="0" smtClean="0"/>
              <a:t>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680964" name="Rectangle 4"/>
          <p:cNvSpPr>
            <a:spLocks noChangeArrowheads="1"/>
          </p:cNvSpPr>
          <p:nvPr/>
        </p:nvSpPr>
        <p:spPr bwMode="auto">
          <a:xfrm>
            <a:off x="741362" y="1981200"/>
            <a:ext cx="107061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 reader = new StreamReader("somefile.txt");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lineNumber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(line !=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lineNumber++;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Console.WriteLine("Line {0}: {1}", lineNumber,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44034" name="Picture 2" descr="http://www.fotosearch.com/bthumb/UNC/UNC265/u13148705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133012" y="1828800"/>
            <a:ext cx="1314450" cy="1314450"/>
          </a:xfrm>
          <a:prstGeom prst="roundRect">
            <a:avLst>
              <a:gd name="adj" fmla="val 10461"/>
            </a:avLst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9182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office365.co.uk/im/pim/01032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29915" y="1143000"/>
            <a:ext cx="3171066" cy="3269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1295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Reading </a:t>
            </a:r>
            <a:r>
              <a:rPr lang="en-US" dirty="0" smtClean="0"/>
              <a:t>a Text File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326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53779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nzcbesd.org.nz/images/section_image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602" y="1295400"/>
            <a:ext cx="5789692" cy="3474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Exceptions: Best Practices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3639216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blocks should begin with the exceptions lowest in the </a:t>
            </a:r>
            <a:r>
              <a:rPr lang="en-US" dirty="0" smtClean="0"/>
              <a:t>hierarchy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And </a:t>
            </a:r>
            <a:r>
              <a:rPr lang="en-US" dirty="0"/>
              <a:t>continue with the more general </a:t>
            </a:r>
            <a:r>
              <a:rPr lang="en-US" dirty="0" smtClean="0"/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a compilation error will occur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should handle only </a:t>
            </a:r>
            <a:r>
              <a:rPr lang="en-US" dirty="0" smtClean="0"/>
              <a:t>these exceptions </a:t>
            </a:r>
            <a:r>
              <a:rPr lang="en-US" dirty="0"/>
              <a:t>which it </a:t>
            </a:r>
            <a:r>
              <a:rPr lang="en-US" dirty="0" smtClean="0"/>
              <a:t>expects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not competent to handle an exception, it should leave it unhandled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Handling </a:t>
            </a:r>
            <a:r>
              <a:rPr lang="en-US" dirty="0"/>
              <a:t>all </a:t>
            </a:r>
            <a:r>
              <a:rPr lang="en-US" dirty="0" smtClean="0"/>
              <a:t>exceptions disregarding their type is a popular bad practice (anti-pattern)!</a:t>
            </a:r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– Best Practices</a:t>
            </a:r>
            <a:r>
              <a:rPr lang="bg-BG" dirty="0" smtClean="0"/>
              <a:t> 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2628645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raising an exception always pass to the constructor good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explanation message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throwing an exception </a:t>
            </a:r>
            <a:r>
              <a:rPr lang="en-US" dirty="0"/>
              <a:t>always pass </a:t>
            </a:r>
            <a:r>
              <a:rPr lang="en-US" dirty="0" smtClean="0"/>
              <a:t>a good description of the problem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exception message </a:t>
            </a:r>
            <a:r>
              <a:rPr lang="en-US" dirty="0"/>
              <a:t>should explain what causes the problem and how to solve </a:t>
            </a:r>
            <a:r>
              <a:rPr lang="en-US" dirty="0" smtClean="0"/>
              <a:t>it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Size </a:t>
            </a:r>
            <a:r>
              <a:rPr lang="en-US" i="1" dirty="0"/>
              <a:t>should be integer in range [</a:t>
            </a:r>
            <a:r>
              <a:rPr lang="en-US" i="1" dirty="0" smtClean="0"/>
              <a:t>1…15]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Invalid </a:t>
            </a:r>
            <a:r>
              <a:rPr lang="en-US" i="1" dirty="0"/>
              <a:t>state. First call Initialize</a:t>
            </a:r>
            <a:r>
              <a:rPr lang="en-US" i="1" dirty="0" smtClean="0"/>
              <a:t>()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"</a:t>
            </a:r>
            <a:r>
              <a:rPr lang="en-US" i="1" dirty="0"/>
              <a:t>Unexpected error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</a:t>
            </a:r>
            <a:r>
              <a:rPr lang="en-US" dirty="0" smtClean="0"/>
              <a:t>"</a:t>
            </a:r>
            <a:r>
              <a:rPr lang="en-US" i="1" dirty="0" smtClean="0"/>
              <a:t>Invalid argument</a:t>
            </a:r>
            <a:r>
              <a:rPr lang="en-US" dirty="0" smtClean="0"/>
              <a:t>"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 Practices</a:t>
            </a:r>
            <a:r>
              <a:rPr lang="bg-BG" dirty="0"/>
              <a:t> 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13" name="Picture 2" descr="accept, accord, check, correct, green, ok, success, ye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07" y="4133315"/>
            <a:ext cx="1230782" cy="9946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ancel, close, cross, delete, exit, no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07" y="5437778"/>
            <a:ext cx="1230782" cy="939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857000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Exceptions can decrease the application </a:t>
            </a:r>
            <a:r>
              <a:rPr lang="en-US" dirty="0" smtClean="0"/>
              <a:t>performance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Throw exceptions only in situations which are really exceptional and should be handled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 not throw exceptions in the normal program control flow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CLR could throw exceptions at </a:t>
            </a:r>
            <a:r>
              <a:rPr lang="en-US" dirty="0"/>
              <a:t>any time with no way to predict </a:t>
            </a:r>
            <a:r>
              <a:rPr lang="en-US" dirty="0" smtClean="0"/>
              <a:t>them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</a:t>
            </a:r>
            <a:r>
              <a:rPr lang="bg-BG" dirty="0" smtClean="0"/>
              <a:t> </a:t>
            </a:r>
            <a:r>
              <a:rPr lang="en-US" dirty="0" smtClean="0"/>
              <a:t>Practices (3)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979541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exceptions inherit an exception class (commonly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System.Exception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Are thrown just like any other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Custom Exceptions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160" y="2514600"/>
            <a:ext cx="10706100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TankException :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TankException(string msg)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: base(msg)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1036" y="5867400"/>
            <a:ext cx="10706100" cy="4462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TankException("Not enough fuel to travel");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16725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exceptions </a:t>
            </a:r>
            <a:r>
              <a:rPr lang="en-US" dirty="0"/>
              <a:t>in .NET </a:t>
            </a:r>
            <a:r>
              <a:rPr lang="en-US" dirty="0" smtClean="0"/>
              <a:t>Framework / Java are a classic </a:t>
            </a:r>
            <a:r>
              <a:rPr lang="en-US" dirty="0"/>
              <a:t>implementation of the OOP exception model</a:t>
            </a:r>
          </a:p>
          <a:p>
            <a:pPr>
              <a:lnSpc>
                <a:spcPct val="100000"/>
              </a:lnSpc>
            </a:pPr>
            <a:r>
              <a:rPr lang="en-US" dirty="0"/>
              <a:t>Deliver powerful mechanism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centralized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handling of errors </a:t>
            </a:r>
            <a:r>
              <a:rPr lang="en-US" dirty="0"/>
              <a:t>and unusual </a:t>
            </a:r>
            <a:r>
              <a:rPr lang="en-US" dirty="0" smtClean="0"/>
              <a:t>events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Substitute procedure-oriented approach, </a:t>
            </a:r>
            <a:r>
              <a:rPr lang="en-US" dirty="0" smtClean="0"/>
              <a:t>in </a:t>
            </a:r>
            <a:r>
              <a:rPr lang="en-US" dirty="0"/>
              <a:t>which each function returns error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Simplify code construction and maintenance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Allow the problematic situations to be processed at multiple levels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Exceptions?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1071905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  <a:r>
              <a:rPr lang="en-US" dirty="0" smtClean="0"/>
              <a:t> provide a flexible error handling mechanism </a:t>
            </a:r>
          </a:p>
          <a:p>
            <a:pPr lvl="1"/>
            <a:r>
              <a:rPr lang="en-US" dirty="0" smtClean="0"/>
              <a:t>Allow errors to be handled at multiple levels</a:t>
            </a:r>
          </a:p>
          <a:p>
            <a:pPr lvl="1"/>
            <a:r>
              <a:rPr lang="en-US" dirty="0" smtClean="0"/>
              <a:t>Each exception handler processes only errors</a:t>
            </a:r>
            <a:br>
              <a:rPr lang="en-US" dirty="0" smtClean="0"/>
            </a:br>
            <a:r>
              <a:rPr lang="en-US" dirty="0" smtClean="0"/>
              <a:t>of a particular type (and its child types)</a:t>
            </a:r>
          </a:p>
          <a:p>
            <a:pPr lvl="2"/>
            <a:r>
              <a:rPr lang="en-US" dirty="0" smtClean="0"/>
              <a:t>Other types of errors are processed by some</a:t>
            </a:r>
            <a:br>
              <a:rPr lang="en-US" dirty="0" smtClean="0"/>
            </a:br>
            <a:r>
              <a:rPr lang="en-US" dirty="0" smtClean="0"/>
              <a:t>other handlers later</a:t>
            </a:r>
          </a:p>
          <a:p>
            <a:pPr lvl="1"/>
            <a:r>
              <a:rPr lang="en-US" dirty="0" smtClean="0"/>
              <a:t>Unhandled exceptions cause error messages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  <a:r>
              <a:rPr lang="en-US" dirty="0" smtClean="0"/>
              <a:t> ensures given code block is always executed (even when an exception is thrown)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28" y="2517613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86511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</a:t>
            </a:r>
            <a:r>
              <a:rPr lang="en-US" dirty="0" smtClean="0"/>
              <a:t>Exception Handling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84988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=""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2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Catching and Processing Errors</a:t>
            </a:r>
          </a:p>
        </p:txBody>
      </p:sp>
      <p:pic>
        <p:nvPicPr>
          <p:cNvPr id="4098" name="Picture 2" descr="C:\Documents\Courses\OOP\OOP Images\RhyLm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66" y="1219200"/>
            <a:ext cx="3375364" cy="3476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21447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C</a:t>
            </a:r>
            <a:r>
              <a:rPr lang="en-US" dirty="0" smtClean="0"/>
              <a:t># </a:t>
            </a:r>
            <a:r>
              <a:rPr lang="en-US" dirty="0"/>
              <a:t>exceptions can be handled by the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try-catch-finally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construction</a:t>
            </a: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blocks </a:t>
            </a:r>
            <a:r>
              <a:rPr lang="en-US" dirty="0"/>
              <a:t>can be </a:t>
            </a:r>
            <a:r>
              <a:rPr lang="en-US" dirty="0" smtClean="0"/>
              <a:t>used multiple times to process different exception types</a:t>
            </a:r>
            <a:endParaRPr lang="ru-RU" dirty="0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413" y="2438400"/>
            <a:ext cx="109440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SomeException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C:\Documents\Courses\OOP\OOP Images\sticker,375x3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12" y="1816605"/>
            <a:ext cx="1295400" cy="12435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564148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Exceptions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31634" y="1144720"/>
            <a:ext cx="10544603" cy="5452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s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entered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 Int32 number {0}.", s);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Console.WriteLine("Invalid integer number!");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number is too big to fit in Int32!");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alieneyes.files.wordpress.com/2008/04/explosion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446218"/>
            <a:ext cx="2365277" cy="1635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9171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3250" name="Picture 2" descr="http://tubulamarok.free.fr/magma/explosi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08" y="1140739"/>
            <a:ext cx="3706704" cy="3281122"/>
          </a:xfrm>
          <a:prstGeom prst="roundRect">
            <a:avLst>
              <a:gd name="adj" fmla="val 6086"/>
            </a:avLst>
          </a:prstGeom>
          <a:noFill/>
        </p:spPr>
      </p:pic>
      <p:pic>
        <p:nvPicPr>
          <p:cNvPr id="1026" name="Picture 2" descr="bomb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2267160"/>
            <a:ext cx="2446185" cy="2139916"/>
          </a:xfrm>
          <a:prstGeom prst="rect">
            <a:avLst/>
          </a:prstGeom>
          <a:noFill/>
          <a:effectLst>
            <a:glow rad="190500">
              <a:schemeClr val="accent5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87858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42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</a:t>
            </a:r>
            <a:r>
              <a:rPr lang="en-US" dirty="0"/>
              <a:t>in</a:t>
            </a:r>
            <a:r>
              <a:rPr lang="ru-RU" dirty="0"/>
              <a:t> </a:t>
            </a:r>
            <a:r>
              <a:rPr lang="en-US" dirty="0" smtClean="0"/>
              <a:t>C# / </a:t>
            </a:r>
            <a:r>
              <a:rPr lang="ru-RU" dirty="0" smtClean="0"/>
              <a:t>.NET </a:t>
            </a:r>
            <a:r>
              <a:rPr lang="en-US" dirty="0"/>
              <a:t>are 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The</a:t>
            </a:r>
            <a:r>
              <a:rPr lang="ru-RU" dirty="0"/>
              <a:t>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ru-RU" dirty="0"/>
              <a:t> </a:t>
            </a:r>
            <a:r>
              <a:rPr lang="en-US" dirty="0"/>
              <a:t>class is base for all exceptions in CLR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en-US" dirty="0"/>
              <a:t>Contains information for the cause of the error </a:t>
            </a:r>
            <a:r>
              <a:rPr lang="en-US" dirty="0" smtClean="0"/>
              <a:t>/ unusual </a:t>
            </a:r>
            <a:r>
              <a:rPr lang="en-US" dirty="0"/>
              <a:t>situation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text description of the exception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/>
              <a:t>–</a:t>
            </a:r>
            <a:r>
              <a:rPr lang="en-US" dirty="0" smtClean="0"/>
              <a:t> the snapshot of the stack at </a:t>
            </a:r>
            <a:r>
              <a:rPr lang="en-US" dirty="0"/>
              <a:t>the moment of exception throwing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InnerException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exception </a:t>
            </a:r>
            <a:r>
              <a:rPr lang="en-US" dirty="0" smtClean="0"/>
              <a:t>caused the current</a:t>
            </a:r>
            <a:r>
              <a:rPr lang="en-US" dirty="0"/>
              <a:t> </a:t>
            </a:r>
            <a:r>
              <a:rPr lang="en-US" dirty="0" smtClean="0"/>
              <a:t>exception </a:t>
            </a:r>
            <a:r>
              <a:rPr lang="ru-RU" dirty="0"/>
              <a:t>(</a:t>
            </a:r>
            <a:r>
              <a:rPr lang="en-US" dirty="0"/>
              <a:t>if any</a:t>
            </a:r>
            <a:r>
              <a:rPr lang="ru-RU" dirty="0" smtClean="0"/>
              <a:t>)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Similar concept in Java and PHP</a:t>
            </a:r>
            <a:endParaRPr lang="ru-RU" dirty="0"/>
          </a:p>
        </p:txBody>
      </p:sp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2735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2741</Words>
  <Application>Microsoft Office PowerPoint</Application>
  <PresentationFormat>Custom</PresentationFormat>
  <Paragraphs>527</Paragraphs>
  <Slides>43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SoftUni 16x9</vt:lpstr>
      <vt:lpstr>3_SoftUni 16x9</vt:lpstr>
      <vt:lpstr>Exception Handling</vt:lpstr>
      <vt:lpstr>Table of Contents</vt:lpstr>
      <vt:lpstr>What are Exceptions?</vt:lpstr>
      <vt:lpstr>What are Exceptions?</vt:lpstr>
      <vt:lpstr>Handling Exceptions</vt:lpstr>
      <vt:lpstr>Handling Exceptions</vt:lpstr>
      <vt:lpstr>Handling Exceptions – Example</vt:lpstr>
      <vt:lpstr>Handling Exceptions</vt:lpstr>
      <vt:lpstr>The System.Exception Class</vt:lpstr>
      <vt:lpstr>Exception Properties – Example</vt:lpstr>
      <vt:lpstr>Exception Properties</vt:lpstr>
      <vt:lpstr>Exception Properties</vt:lpstr>
      <vt:lpstr>The Hierarchy of Exceptions</vt:lpstr>
      <vt:lpstr>Exception Hierarchy in .NET</vt:lpstr>
      <vt:lpstr>Types of Exceptions</vt:lpstr>
      <vt:lpstr>Handling Exceptions</vt:lpstr>
      <vt:lpstr>Find the Mistake!</vt:lpstr>
      <vt:lpstr>Handling All Exceptions</vt:lpstr>
      <vt:lpstr>Throwing Exceptions</vt:lpstr>
      <vt:lpstr>Throwing Exceptions</vt:lpstr>
      <vt:lpstr>How Do Exceptions Work?</vt:lpstr>
      <vt:lpstr>Call Stack Example</vt:lpstr>
      <vt:lpstr>Using throw Keyword</vt:lpstr>
      <vt:lpstr>Re-Throwing Exceptions</vt:lpstr>
      <vt:lpstr>Throwing Exceptions – Example</vt:lpstr>
      <vt:lpstr>Throwing Exceptions</vt:lpstr>
      <vt:lpstr>Choosing the Exception Type</vt:lpstr>
      <vt:lpstr>Using Try-Finally Blocks</vt:lpstr>
      <vt:lpstr>The try-finally Statement</vt:lpstr>
      <vt:lpstr>try-finally – Example</vt:lpstr>
      <vt:lpstr>The "using" Statement</vt:lpstr>
      <vt:lpstr>Try-Finally</vt:lpstr>
      <vt:lpstr>Reading a Text File – Example</vt:lpstr>
      <vt:lpstr>Reading a Text File</vt:lpstr>
      <vt:lpstr>Exceptions: Best Practices</vt:lpstr>
      <vt:lpstr>Exceptions – Best Practices </vt:lpstr>
      <vt:lpstr>Exceptions – Best Practices  (2)</vt:lpstr>
      <vt:lpstr>Exceptions – Best Practices (3)</vt:lpstr>
      <vt:lpstr>Creating Custom Exceptions</vt:lpstr>
      <vt:lpstr>Summary</vt:lpstr>
      <vt:lpstr>OOP – Exception Handling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Exception Handling</dc:title>
  <dc:subject>Software Development Course</dc:subject>
  <dc:creator/>
  <cp:keywords>OOP, Exceptions, Exception Handling,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2015-11-23T09:46:49Z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